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layfair Display"/>
      <p:regular r:id="rId31"/>
      <p:bold r:id="rId32"/>
      <p:italic r:id="rId33"/>
      <p:boldItalic r:id="rId34"/>
    </p:embeddedFont>
    <p:embeddedFont>
      <p:font typeface="Montserrat"/>
      <p:regular r:id="rId35"/>
      <p:bold r:id="rId36"/>
      <p:italic r:id="rId37"/>
      <p:boldItalic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CE3EF94-1046-4A44-B1D2-16B9B2523FD1}">
  <a:tblStyle styleId="{4CE3EF94-1046-4A44-B1D2-16B9B2523F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layfairDisplay-italic.fntdata"/><Relationship Id="rId10" Type="http://schemas.openxmlformats.org/officeDocument/2006/relationships/slide" Target="slides/slide4.xml"/><Relationship Id="rId32" Type="http://schemas.openxmlformats.org/officeDocument/2006/relationships/font" Target="fonts/PlayfairDisplay-bold.fntdata"/><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font" Target="fonts/PlayfairDisplay-boldItalic.fntdata"/><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Oswald-regular.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smitshiroya/5200"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947b8aa8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947b8aa8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947b8aa8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947b8aa8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a6258c1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a6258c16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a501d09e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a501d09e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947b8aa8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947b8aa8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a501d09e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a501d09e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947b8aa8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947b8aa8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a501d09e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a501d09e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947b8aa8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947b8aa8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a501d09e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a501d09e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a501d09e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a501d09e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Why ? Divvy is Chicago’s top bike share program.</a:t>
            </a:r>
            <a:br>
              <a:rPr lang="en"/>
            </a:br>
            <a:r>
              <a:rPr lang="en"/>
              <a:t>Good and rich dataset to </a:t>
            </a:r>
            <a:r>
              <a:rPr lang="en"/>
              <a:t>ensure accuracy &amp; </a:t>
            </a:r>
            <a:r>
              <a:rPr lang="en"/>
              <a:t>reliability</a:t>
            </a:r>
            <a:r>
              <a:rPr lang="en"/>
              <a:t> of the data</a:t>
            </a:r>
            <a:br>
              <a:rPr lang="en"/>
            </a:br>
            <a:r>
              <a:rPr lang="en"/>
              <a:t>What's Better</a:t>
            </a:r>
            <a:r>
              <a:rPr lang="en"/>
              <a:t> to explore the beautiful lakeshores of Chicago thru Divvy bike share system.</a:t>
            </a:r>
            <a:br>
              <a:rPr lang="en"/>
            </a:br>
            <a:r>
              <a:rPr lang="en"/>
              <a:t>Chicago like many other major cities </a:t>
            </a:r>
            <a:br>
              <a:rPr lang="en"/>
            </a:br>
            <a:r>
              <a:rPr lang="en"/>
              <a:t>w/ 26mi of lakefront &amp; 19 mi lakefront bicylcles pass.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a6258c1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a6258c1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a6258c1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a6258c1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e3837767a5e71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e3837767a5e71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acd12ca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acd12ca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947b8aa8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947b8aa8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a501d09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a501d09e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Arial"/>
              <a:buChar char="●"/>
            </a:pPr>
            <a:r>
              <a:rPr lang="en" sz="1800">
                <a:solidFill>
                  <a:schemeClr val="dk2"/>
                </a:solidFill>
              </a:rPr>
              <a:t>Fun &amp; affordable way to get around to town </a:t>
            </a:r>
            <a:endParaRPr sz="1800">
              <a:solidFill>
                <a:schemeClr val="dk2"/>
              </a:solidFill>
            </a:endParaRPr>
          </a:p>
          <a:p>
            <a:pPr indent="-342900" lvl="0" marL="457200" rtl="0" algn="l">
              <a:lnSpc>
                <a:spcPct val="115000"/>
              </a:lnSpc>
              <a:spcBef>
                <a:spcPts val="0"/>
              </a:spcBef>
              <a:spcAft>
                <a:spcPts val="0"/>
              </a:spcAft>
              <a:buClr>
                <a:schemeClr val="dk2"/>
              </a:buClr>
              <a:buSzPts val="1800"/>
              <a:buFont typeface="Arial"/>
              <a:buChar char="●"/>
            </a:pPr>
            <a:r>
              <a:rPr lang="en" sz="1800">
                <a:solidFill>
                  <a:schemeClr val="dk2"/>
                </a:solidFill>
              </a:rPr>
              <a:t>The bikes can be unlocked from one station and returned to any other station in the system. People use bike share to explore Chicago, commute to work or school, run errands, get to appointments or social engagements, and more. </a:t>
            </a:r>
            <a:endParaRPr sz="1800">
              <a:solidFill>
                <a:schemeClr val="dk2"/>
              </a:solidFill>
            </a:endParaRPr>
          </a:p>
          <a:p>
            <a:pPr indent="0" lvl="0" marL="0" rtl="0" algn="l">
              <a:spcBef>
                <a:spcPts val="1600"/>
              </a:spcBef>
              <a:spcAft>
                <a:spcPts val="0"/>
              </a:spcAft>
              <a:buNone/>
            </a:pPr>
            <a:r>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947b8aa8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947b8aa8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a501d09e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a501d09e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https://github.com/smitshiroya/5200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https://youtu.be/ql0y_4GPRes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a501d09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a501d09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947b8aa8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947b8aa8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specification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a501d09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a501d09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947b8aa8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947b8aa8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rgbClr val="FFFF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youtube.com/watch?v=ql0y_4GPRes" TargetMode="Externa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kaggle.com/yingwurenjian/chicago-divvy-bicycle-sharing-data#data.csv" TargetMode="External"/><Relationship Id="rId4" Type="http://schemas.openxmlformats.org/officeDocument/2006/relationships/hyperlink" Target="http://www.divvybikes.com/abou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21.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hyperlink" Target="https://github.com/smitshiroya/520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408025" y="269275"/>
            <a:ext cx="6092123" cy="4553550"/>
          </a:xfrm>
          <a:prstGeom prst="rect">
            <a:avLst/>
          </a:prstGeom>
          <a:noFill/>
          <a:ln>
            <a:noFill/>
          </a:ln>
        </p:spPr>
      </p:pic>
      <p:sp>
        <p:nvSpPr>
          <p:cNvPr id="59" name="Google Shape;59;p13"/>
          <p:cNvSpPr txBox="1"/>
          <p:nvPr>
            <p:ph idx="4294967295" type="ctrTitle"/>
          </p:nvPr>
        </p:nvSpPr>
        <p:spPr>
          <a:xfrm>
            <a:off x="96850" y="842525"/>
            <a:ext cx="7845900" cy="6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highlight>
                  <a:srgbClr val="FFFF00"/>
                </a:highlight>
              </a:rPr>
              <a:t>     </a:t>
            </a:r>
            <a:r>
              <a:rPr b="1" lang="en" sz="3200">
                <a:highlight>
                  <a:srgbClr val="FFFF00"/>
                </a:highlight>
              </a:rPr>
              <a:t>Chicago Divvy Bike Sharing Data  </a:t>
            </a:r>
            <a:r>
              <a:rPr b="1" lang="en" sz="3000">
                <a:highlight>
                  <a:srgbClr val="FFFF00"/>
                </a:highlight>
              </a:rPr>
              <a:t>        </a:t>
            </a:r>
            <a:r>
              <a:rPr b="1" lang="en" sz="3000">
                <a:highlight>
                  <a:srgbClr val="FFFF00"/>
                </a:highlight>
              </a:rPr>
              <a:t> </a:t>
            </a:r>
            <a:r>
              <a:rPr b="1" lang="en" sz="3000">
                <a:solidFill>
                  <a:srgbClr val="FFFF00"/>
                </a:solidFill>
                <a:highlight>
                  <a:srgbClr val="FFFF00"/>
                </a:highlight>
              </a:rPr>
              <a:t>.</a:t>
            </a:r>
            <a:r>
              <a:rPr b="1" lang="en" sz="3000">
                <a:solidFill>
                  <a:srgbClr val="FFFF00"/>
                </a:solidFill>
                <a:highlight>
                  <a:srgbClr val="FFFF00"/>
                </a:highlight>
              </a:rPr>
              <a:t> </a:t>
            </a:r>
            <a:r>
              <a:rPr b="1" lang="en" sz="3000">
                <a:highlight>
                  <a:srgbClr val="FFFF00"/>
                </a:highlight>
              </a:rPr>
              <a:t>  </a:t>
            </a:r>
            <a:r>
              <a:rPr b="1" lang="en" sz="2800">
                <a:highlight>
                  <a:srgbClr val="FFFF00"/>
                </a:highlight>
                <a:latin typeface="Times New Roman"/>
                <a:ea typeface="Times New Roman"/>
                <a:cs typeface="Times New Roman"/>
                <a:sym typeface="Times New Roman"/>
              </a:rPr>
              <a:t> </a:t>
            </a:r>
            <a:endParaRPr b="1" sz="2800">
              <a:highlight>
                <a:srgbClr val="FFFF00"/>
              </a:highlight>
            </a:endParaRPr>
          </a:p>
        </p:txBody>
      </p:sp>
      <p:sp>
        <p:nvSpPr>
          <p:cNvPr id="60" name="Google Shape;60;p13"/>
          <p:cNvSpPr txBox="1"/>
          <p:nvPr>
            <p:ph idx="4294967295" type="subTitle"/>
          </p:nvPr>
        </p:nvSpPr>
        <p:spPr>
          <a:xfrm>
            <a:off x="6900000" y="2189850"/>
            <a:ext cx="1918800" cy="137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latin typeface="Arial"/>
                <a:ea typeface="Arial"/>
                <a:cs typeface="Arial"/>
                <a:sym typeface="Arial"/>
              </a:rPr>
              <a:t>Authors:</a:t>
            </a:r>
            <a:br>
              <a:rPr lang="en">
                <a:latin typeface="Arial"/>
                <a:ea typeface="Arial"/>
                <a:cs typeface="Arial"/>
                <a:sym typeface="Arial"/>
              </a:rPr>
            </a:br>
            <a:r>
              <a:rPr lang="en" sz="1600">
                <a:latin typeface="Arial"/>
                <a:ea typeface="Arial"/>
                <a:cs typeface="Arial"/>
                <a:sym typeface="Arial"/>
              </a:rPr>
              <a:t>Smit Shiroya</a:t>
            </a:r>
            <a:br>
              <a:rPr lang="en" sz="1600">
                <a:latin typeface="Arial"/>
                <a:ea typeface="Arial"/>
                <a:cs typeface="Arial"/>
                <a:sym typeface="Arial"/>
              </a:rPr>
            </a:br>
            <a:r>
              <a:rPr lang="en" sz="1600">
                <a:latin typeface="Arial"/>
                <a:ea typeface="Arial"/>
                <a:cs typeface="Arial"/>
                <a:sym typeface="Arial"/>
              </a:rPr>
              <a:t>Linray Song</a:t>
            </a:r>
            <a:br>
              <a:rPr lang="en" sz="1600">
                <a:latin typeface="Arial"/>
                <a:ea typeface="Arial"/>
                <a:cs typeface="Arial"/>
                <a:sym typeface="Arial"/>
              </a:rPr>
            </a:br>
            <a:r>
              <a:rPr lang="en" sz="1600">
                <a:latin typeface="Arial"/>
                <a:ea typeface="Arial"/>
                <a:cs typeface="Arial"/>
                <a:sym typeface="Arial"/>
              </a:rPr>
              <a:t>Kathryn Joy Mak</a:t>
            </a:r>
            <a:br>
              <a:rPr lang="en" sz="1600">
                <a:latin typeface="Arial"/>
                <a:ea typeface="Arial"/>
                <a:cs typeface="Arial"/>
                <a:sym typeface="Arial"/>
              </a:rPr>
            </a:br>
            <a:r>
              <a:rPr lang="en" sz="1600">
                <a:latin typeface="Arial"/>
                <a:ea typeface="Arial"/>
                <a:cs typeface="Arial"/>
                <a:sym typeface="Arial"/>
              </a:rPr>
              <a:t>Pratik Parmar</a:t>
            </a:r>
            <a:endParaRPr sz="1600">
              <a:latin typeface="Arial"/>
              <a:ea typeface="Arial"/>
              <a:cs typeface="Arial"/>
              <a:sym typeface="Arial"/>
            </a:endParaRPr>
          </a:p>
        </p:txBody>
      </p:sp>
      <p:sp>
        <p:nvSpPr>
          <p:cNvPr id="61" name="Google Shape;61;p13"/>
          <p:cNvSpPr txBox="1"/>
          <p:nvPr>
            <p:ph idx="4294967295" type="subTitle"/>
          </p:nvPr>
        </p:nvSpPr>
        <p:spPr>
          <a:xfrm>
            <a:off x="6497350" y="3995000"/>
            <a:ext cx="2660100" cy="682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latin typeface="Arial"/>
                <a:ea typeface="Arial"/>
                <a:cs typeface="Arial"/>
                <a:sym typeface="Arial"/>
              </a:rPr>
              <a:t>Under the Guidance Of:</a:t>
            </a:r>
            <a:br>
              <a:rPr lang="en" sz="1600">
                <a:latin typeface="Arial"/>
                <a:ea typeface="Arial"/>
                <a:cs typeface="Arial"/>
                <a:sym typeface="Arial"/>
              </a:rPr>
            </a:br>
            <a:r>
              <a:rPr lang="en" sz="1600">
                <a:latin typeface="Arial"/>
                <a:ea typeface="Arial"/>
                <a:cs typeface="Arial"/>
                <a:sym typeface="Arial"/>
              </a:rPr>
              <a:t>Dr. Jongwook Woo</a:t>
            </a:r>
            <a:endParaRPr sz="1600">
              <a:latin typeface="Arial"/>
              <a:ea typeface="Arial"/>
              <a:cs typeface="Arial"/>
              <a:sym typeface="Arial"/>
            </a:endParaRPr>
          </a:p>
        </p:txBody>
      </p:sp>
      <p:pic>
        <p:nvPicPr>
          <p:cNvPr id="62" name="Google Shape;62;p13"/>
          <p:cNvPicPr preferRelativeResize="0"/>
          <p:nvPr/>
        </p:nvPicPr>
        <p:blipFill>
          <a:blip r:embed="rId4">
            <a:alphaModFix/>
          </a:blip>
          <a:stretch>
            <a:fillRect/>
          </a:stretch>
        </p:blipFill>
        <p:spPr>
          <a:xfrm>
            <a:off x="6850200" y="269275"/>
            <a:ext cx="1968676" cy="131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37" name="Google Shape;137;p22"/>
          <p:cNvSpPr txBox="1"/>
          <p:nvPr>
            <p:ph idx="1" type="body"/>
          </p:nvPr>
        </p:nvSpPr>
        <p:spPr>
          <a:xfrm>
            <a:off x="311700" y="2850475"/>
            <a:ext cx="6309900" cy="2109900"/>
          </a:xfrm>
          <a:prstGeom prst="rect">
            <a:avLst/>
          </a:prstGeom>
          <a:ln cap="flat" cmpd="dbl"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 :</a:t>
            </a:r>
            <a:endParaRPr sz="2800">
              <a:latin typeface="Arial"/>
              <a:ea typeface="Arial"/>
              <a:cs typeface="Arial"/>
              <a:sym typeface="Arial"/>
            </a:endParaRPr>
          </a:p>
          <a:p>
            <a:pPr indent="0" lvl="0" marL="0" rtl="0" algn="l">
              <a:spcBef>
                <a:spcPts val="1600"/>
              </a:spcBef>
              <a:spcAft>
                <a:spcPts val="0"/>
              </a:spcAft>
              <a:buNone/>
            </a:pPr>
            <a:r>
              <a:rPr lang="en" sz="2800">
                <a:latin typeface="Arial"/>
                <a:ea typeface="Arial"/>
                <a:cs typeface="Arial"/>
                <a:sym typeface="Arial"/>
              </a:rPr>
              <a:t>SELECT COUNT(1),gender FROM b_data GROUP BY gender;</a:t>
            </a:r>
            <a:endParaRPr sz="2800">
              <a:latin typeface="Arial"/>
              <a:ea typeface="Arial"/>
              <a:cs typeface="Arial"/>
              <a:sym typeface="Arial"/>
            </a:endParaRPr>
          </a:p>
          <a:p>
            <a:pPr indent="0" lvl="0" marL="0" rtl="0" algn="l">
              <a:spcBef>
                <a:spcPts val="0"/>
              </a:spcBef>
              <a:spcAft>
                <a:spcPts val="1600"/>
              </a:spcAft>
              <a:buClr>
                <a:schemeClr val="dk2"/>
              </a:buClr>
              <a:buSzPts val="1100"/>
              <a:buFont typeface="Arial"/>
              <a:buNone/>
            </a:pPr>
            <a:r>
              <a:t/>
            </a:r>
            <a:endParaRPr sz="2800">
              <a:latin typeface="Arial"/>
              <a:ea typeface="Arial"/>
              <a:cs typeface="Arial"/>
              <a:sym typeface="Arial"/>
            </a:endParaRPr>
          </a:p>
        </p:txBody>
      </p:sp>
      <p:pic>
        <p:nvPicPr>
          <p:cNvPr id="138" name="Google Shape;138;p22"/>
          <p:cNvPicPr preferRelativeResize="0"/>
          <p:nvPr/>
        </p:nvPicPr>
        <p:blipFill>
          <a:blip r:embed="rId3">
            <a:alphaModFix/>
          </a:blip>
          <a:stretch>
            <a:fillRect/>
          </a:stretch>
        </p:blipFill>
        <p:spPr>
          <a:xfrm>
            <a:off x="311700" y="1317700"/>
            <a:ext cx="5760950" cy="1371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44" name="Google Shape;144;p23"/>
          <p:cNvSpPr txBox="1"/>
          <p:nvPr>
            <p:ph idx="1" type="body"/>
          </p:nvPr>
        </p:nvSpPr>
        <p:spPr>
          <a:xfrm>
            <a:off x="81700" y="1181800"/>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 </a:t>
            </a:r>
            <a:endParaRPr/>
          </a:p>
        </p:txBody>
      </p:sp>
      <p:pic>
        <p:nvPicPr>
          <p:cNvPr id="145" name="Google Shape;145;p23"/>
          <p:cNvPicPr preferRelativeResize="0"/>
          <p:nvPr/>
        </p:nvPicPr>
        <p:blipFill>
          <a:blip r:embed="rId3">
            <a:alphaModFix/>
          </a:blip>
          <a:stretch>
            <a:fillRect/>
          </a:stretch>
        </p:blipFill>
        <p:spPr>
          <a:xfrm>
            <a:off x="191547" y="1373175"/>
            <a:ext cx="5255149" cy="2724150"/>
          </a:xfrm>
          <a:prstGeom prst="rect">
            <a:avLst/>
          </a:prstGeom>
          <a:noFill/>
          <a:ln>
            <a:noFill/>
          </a:ln>
          <a:effectLst>
            <a:outerShdw blurRad="57150" rotWithShape="0" algn="bl" dir="5400000" dist="19050">
              <a:srgbClr val="000000">
                <a:alpha val="50000"/>
              </a:srgbClr>
            </a:outerShdw>
          </a:effectLst>
        </p:spPr>
      </p:pic>
      <p:sp>
        <p:nvSpPr>
          <p:cNvPr id="146" name="Google Shape;146;p23"/>
          <p:cNvSpPr txBox="1"/>
          <p:nvPr>
            <p:ph idx="1" type="body"/>
          </p:nvPr>
        </p:nvSpPr>
        <p:spPr>
          <a:xfrm>
            <a:off x="5593025" y="1181800"/>
            <a:ext cx="3429000" cy="3781500"/>
          </a:xfrm>
          <a:prstGeom prst="rect">
            <a:avLst/>
          </a:prstGeom>
          <a:ln cap="flat" cmpd="dbl"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month, COUNT(month) FROM b_data GROUP BY month HAVING COUNT(month) &gt; 1; </a:t>
            </a:r>
            <a:endParaRPr sz="28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21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52" name="Google Shape;152;p24"/>
          <p:cNvSpPr txBox="1"/>
          <p:nvPr>
            <p:ph idx="1" type="body"/>
          </p:nvPr>
        </p:nvSpPr>
        <p:spPr>
          <a:xfrm>
            <a:off x="81700" y="1181800"/>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 </a:t>
            </a:r>
            <a:endParaRPr/>
          </a:p>
        </p:txBody>
      </p:sp>
      <p:pic>
        <p:nvPicPr>
          <p:cNvPr id="153" name="Google Shape;153;p24"/>
          <p:cNvPicPr preferRelativeResize="0"/>
          <p:nvPr/>
        </p:nvPicPr>
        <p:blipFill rotWithShape="1">
          <a:blip r:embed="rId3">
            <a:alphaModFix/>
          </a:blip>
          <a:srcRect b="13509" l="-820" r="820" t="0"/>
          <a:stretch/>
        </p:blipFill>
        <p:spPr>
          <a:xfrm>
            <a:off x="191550" y="1373175"/>
            <a:ext cx="5075074" cy="2630801"/>
          </a:xfrm>
          <a:prstGeom prst="rect">
            <a:avLst/>
          </a:prstGeom>
          <a:noFill/>
          <a:ln>
            <a:noFill/>
          </a:ln>
          <a:effectLst>
            <a:outerShdw blurRad="57150" rotWithShape="0" algn="bl" dir="5400000" dist="19050">
              <a:srgbClr val="000000">
                <a:alpha val="50000"/>
              </a:srgbClr>
            </a:outerShdw>
          </a:effectLst>
        </p:spPr>
      </p:pic>
      <p:sp>
        <p:nvSpPr>
          <p:cNvPr id="154" name="Google Shape;154;p24"/>
          <p:cNvSpPr txBox="1"/>
          <p:nvPr>
            <p:ph idx="1" type="body"/>
          </p:nvPr>
        </p:nvSpPr>
        <p:spPr>
          <a:xfrm>
            <a:off x="5321225" y="881825"/>
            <a:ext cx="3774000" cy="4125900"/>
          </a:xfrm>
          <a:prstGeom prst="rect">
            <a:avLst/>
          </a:prstGeom>
          <a:ln cap="flat" cmpd="dbl"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trip_id, starttime, latitude_start, longitude_start FROM b_data ORDER BY starttime DESC LIMIT 150000;</a:t>
            </a:r>
            <a:endParaRPr sz="28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2800">
                <a:latin typeface="Arial"/>
                <a:ea typeface="Arial"/>
                <a:cs typeface="Arial"/>
                <a:sym typeface="Arial"/>
              </a:rPr>
              <a:t> </a:t>
            </a:r>
            <a:endParaRPr sz="28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pic>
        <p:nvPicPr>
          <p:cNvPr id="160" name="Google Shape;160;p25"/>
          <p:cNvPicPr preferRelativeResize="0"/>
          <p:nvPr/>
        </p:nvPicPr>
        <p:blipFill rotWithShape="1">
          <a:blip r:embed="rId3">
            <a:alphaModFix/>
          </a:blip>
          <a:srcRect b="4710" l="0" r="0" t="4710"/>
          <a:stretch/>
        </p:blipFill>
        <p:spPr>
          <a:xfrm>
            <a:off x="419450" y="1234025"/>
            <a:ext cx="7964878" cy="3705000"/>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sp>
        <p:nvSpPr>
          <p:cNvPr id="166" name="Google Shape;166;p26"/>
          <p:cNvSpPr txBox="1"/>
          <p:nvPr>
            <p:ph idx="1" type="body"/>
          </p:nvPr>
        </p:nvSpPr>
        <p:spPr>
          <a:xfrm>
            <a:off x="390825" y="1310975"/>
            <a:ext cx="8520600" cy="3551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In order to achieve the completed visualization, we uploaded the dataset from excel and imported into Power BI.</a:t>
            </a:r>
            <a:br>
              <a:rPr lang="en" sz="2800">
                <a:latin typeface="Arial"/>
                <a:ea typeface="Arial"/>
                <a:cs typeface="Arial"/>
                <a:sym typeface="Arial"/>
              </a:rPr>
            </a:b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This visualization indicates the different types of users with Divvy.</a:t>
            </a:r>
            <a:endParaRPr sz="2800">
              <a:latin typeface="Arial"/>
              <a:ea typeface="Arial"/>
              <a:cs typeface="Arial"/>
              <a:sym typeface="Arial"/>
            </a:endParaRPr>
          </a:p>
          <a:p>
            <a:pPr indent="0" lvl="0" marL="0" rtl="0" algn="l">
              <a:spcBef>
                <a:spcPts val="1600"/>
              </a:spcBef>
              <a:spcAft>
                <a:spcPts val="1600"/>
              </a:spcAft>
              <a:buNone/>
            </a:pPr>
            <a:r>
              <a:t/>
            </a:r>
            <a:endParaRPr sz="28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Step: Visualization by using Power BI</a:t>
            </a:r>
            <a:endParaRPr>
              <a:solidFill>
                <a:srgbClr val="FFFFFF"/>
              </a:solidFill>
              <a:highlight>
                <a:srgbClr val="000000"/>
              </a:highlight>
            </a:endParaRPr>
          </a:p>
        </p:txBody>
      </p:sp>
      <p:sp>
        <p:nvSpPr>
          <p:cNvPr id="172" name="Google Shape;172;p27"/>
          <p:cNvSpPr txBox="1"/>
          <p:nvPr>
            <p:ph idx="1" type="body"/>
          </p:nvPr>
        </p:nvSpPr>
        <p:spPr>
          <a:xfrm>
            <a:off x="390825" y="1310975"/>
            <a:ext cx="8520600" cy="3551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focuses on local area users, such as local business offices, local college students, and local subscribers.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Local Subscribers, travelers and visitors, are the most bicycle using in daily.</a:t>
            </a:r>
            <a:endParaRPr sz="2800">
              <a:latin typeface="Arial"/>
              <a:ea typeface="Arial"/>
              <a:cs typeface="Arial"/>
              <a:sym typeface="Arial"/>
            </a:endParaRPr>
          </a:p>
          <a:p>
            <a:pPr indent="0" lvl="0" marL="0" rtl="0" algn="l">
              <a:spcBef>
                <a:spcPts val="1600"/>
              </a:spcBef>
              <a:spcAft>
                <a:spcPts val="1600"/>
              </a:spcAft>
              <a:buNone/>
            </a:pPr>
            <a:r>
              <a:t/>
            </a:r>
            <a:endParaRPr sz="28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178" name="Google Shape;178;p28"/>
          <p:cNvPicPr preferRelativeResize="0"/>
          <p:nvPr/>
        </p:nvPicPr>
        <p:blipFill rotWithShape="1">
          <a:blip r:embed="rId3">
            <a:alphaModFix/>
          </a:blip>
          <a:srcRect b="1066" l="0" r="0" t="1076"/>
          <a:stretch/>
        </p:blipFill>
        <p:spPr>
          <a:xfrm>
            <a:off x="367025" y="1234075"/>
            <a:ext cx="7787302" cy="3687198"/>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184" name="Google Shape;184;p29"/>
          <p:cNvSpPr txBox="1"/>
          <p:nvPr>
            <p:ph idx="1" type="body"/>
          </p:nvPr>
        </p:nvSpPr>
        <p:spPr>
          <a:xfrm>
            <a:off x="447275" y="1234025"/>
            <a:ext cx="8520600" cy="3687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This visualization indicates which gender is more likely to use the Divvy bike rental services.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From the analysis, we found out Male users are more than Female users in using bicycles for daily transportation.</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Therefore, for future business products developing, Divvy should target male users.</a:t>
            </a:r>
            <a:endParaRPr sz="28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190" name="Google Shape;190;p30"/>
          <p:cNvPicPr preferRelativeResize="0"/>
          <p:nvPr/>
        </p:nvPicPr>
        <p:blipFill rotWithShape="1">
          <a:blip r:embed="rId3">
            <a:alphaModFix/>
          </a:blip>
          <a:srcRect b="1969" l="0" r="0" t="1978"/>
          <a:stretch/>
        </p:blipFill>
        <p:spPr>
          <a:xfrm>
            <a:off x="311700" y="1160650"/>
            <a:ext cx="7894898" cy="3658774"/>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340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196" name="Google Shape;196;p31"/>
          <p:cNvSpPr txBox="1"/>
          <p:nvPr>
            <p:ph idx="1" type="body"/>
          </p:nvPr>
        </p:nvSpPr>
        <p:spPr>
          <a:xfrm>
            <a:off x="311700" y="1018450"/>
            <a:ext cx="8719200" cy="3715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In business analysis, we try to figure out what key elements that affect Divvy’s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According to the pie chart, weather is the major component affect the bicycle rental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Chicago has the best warm weather  during summer time; therefore, this visualization shows from June till September, Divvy has the most businesses in bike rental.</a:t>
            </a:r>
            <a:endParaRPr sz="28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292625"/>
            <a:ext cx="590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INTRODUCTION</a:t>
            </a:r>
            <a:endParaRPr>
              <a:solidFill>
                <a:srgbClr val="FFFFFF"/>
              </a:solidFill>
              <a:highlight>
                <a:srgbClr val="000000"/>
              </a:highlight>
            </a:endParaRPr>
          </a:p>
        </p:txBody>
      </p:sp>
      <p:sp>
        <p:nvSpPr>
          <p:cNvPr id="68" name="Google Shape;68;p14"/>
          <p:cNvSpPr txBox="1"/>
          <p:nvPr>
            <p:ph idx="1" type="body"/>
          </p:nvPr>
        </p:nvSpPr>
        <p:spPr>
          <a:xfrm>
            <a:off x="159300" y="1081675"/>
            <a:ext cx="7053300" cy="1566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is Chicago’s bike share system, with 6,000 bikes available at 570+ stations across Chicago and Evanston. </a:t>
            </a:r>
            <a:endParaRPr sz="2800">
              <a:latin typeface="Arial"/>
              <a:ea typeface="Arial"/>
              <a:cs typeface="Arial"/>
              <a:sym typeface="Arial"/>
            </a:endParaRPr>
          </a:p>
        </p:txBody>
      </p:sp>
      <p:pic>
        <p:nvPicPr>
          <p:cNvPr id="69" name="Google Shape;69;p14"/>
          <p:cNvPicPr preferRelativeResize="0"/>
          <p:nvPr/>
        </p:nvPicPr>
        <p:blipFill>
          <a:blip r:embed="rId3">
            <a:alphaModFix/>
          </a:blip>
          <a:stretch>
            <a:fillRect/>
          </a:stretch>
        </p:blipFill>
        <p:spPr>
          <a:xfrm>
            <a:off x="7056775" y="345475"/>
            <a:ext cx="1872572" cy="2914401"/>
          </a:xfrm>
          <a:prstGeom prst="rect">
            <a:avLst/>
          </a:prstGeom>
          <a:noFill/>
          <a:ln>
            <a:noFill/>
          </a:ln>
        </p:spPr>
      </p:pic>
      <p:sp>
        <p:nvSpPr>
          <p:cNvPr id="70" name="Google Shape;70;p14"/>
          <p:cNvSpPr txBox="1"/>
          <p:nvPr>
            <p:ph idx="1" type="body"/>
          </p:nvPr>
        </p:nvSpPr>
        <p:spPr>
          <a:xfrm>
            <a:off x="127925" y="3344450"/>
            <a:ext cx="8725200" cy="135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800">
                <a:latin typeface="Arial"/>
                <a:ea typeface="Arial"/>
                <a:cs typeface="Arial"/>
                <a:sym typeface="Arial"/>
              </a:rPr>
              <a:t>consists of a fleet of specially designed, sturdy and durable bikes that are locked into a network of docking stations throughout the region. </a:t>
            </a:r>
            <a:endParaRPr sz="2800">
              <a:latin typeface="Arial"/>
              <a:ea typeface="Arial"/>
              <a:cs typeface="Arial"/>
              <a:sym typeface="Arial"/>
            </a:endParaRPr>
          </a:p>
          <a:p>
            <a:pPr indent="0" lvl="0" marL="457200" rtl="0" algn="l">
              <a:spcBef>
                <a:spcPts val="1600"/>
              </a:spcBef>
              <a:spcAft>
                <a:spcPts val="1600"/>
              </a:spcAft>
              <a:buNone/>
            </a:pPr>
            <a:r>
              <a:t/>
            </a:r>
            <a:endParaRPr sz="2800">
              <a:latin typeface="Arial"/>
              <a:ea typeface="Arial"/>
              <a:cs typeface="Arial"/>
              <a:sym typeface="Arial"/>
            </a:endParaRPr>
          </a:p>
        </p:txBody>
      </p:sp>
      <p:sp>
        <p:nvSpPr>
          <p:cNvPr id="71" name="Google Shape;71;p14"/>
          <p:cNvSpPr txBox="1"/>
          <p:nvPr>
            <p:ph idx="1" type="body"/>
          </p:nvPr>
        </p:nvSpPr>
        <p:spPr>
          <a:xfrm>
            <a:off x="159300" y="2872700"/>
            <a:ext cx="8385600" cy="1350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Divvy, like other bike share systems, </a:t>
            </a:r>
            <a:endParaRPr sz="28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pic>
        <p:nvPicPr>
          <p:cNvPr id="202" name="Google Shape;202;p32"/>
          <p:cNvPicPr preferRelativeResize="0"/>
          <p:nvPr/>
        </p:nvPicPr>
        <p:blipFill rotWithShape="1">
          <a:blip r:embed="rId3">
            <a:alphaModFix/>
          </a:blip>
          <a:srcRect b="-2249" l="0" r="0" t="0"/>
          <a:stretch/>
        </p:blipFill>
        <p:spPr>
          <a:xfrm>
            <a:off x="311700" y="1160650"/>
            <a:ext cx="7894898" cy="3897124"/>
          </a:xfrm>
          <a:prstGeom prst="rect">
            <a:avLst/>
          </a:prstGeom>
          <a:noFill/>
          <a:ln cap="flat" cmpd="dbl" w="3810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Visualization using Power BI</a:t>
            </a:r>
            <a:endParaRPr>
              <a:solidFill>
                <a:srgbClr val="FFFFFF"/>
              </a:solidFill>
              <a:highlight>
                <a:srgbClr val="000000"/>
              </a:highlight>
            </a:endParaRPr>
          </a:p>
        </p:txBody>
      </p:sp>
      <p:sp>
        <p:nvSpPr>
          <p:cNvPr id="209" name="Google Shape;209;p33"/>
          <p:cNvSpPr txBox="1"/>
          <p:nvPr>
            <p:ph idx="1" type="body"/>
          </p:nvPr>
        </p:nvSpPr>
        <p:spPr>
          <a:xfrm>
            <a:off x="311700" y="1148966"/>
            <a:ext cx="8719200" cy="3715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The last visualization indicates the regions that covered by Divvy’s bike rental business.</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Most of Divvy’s bike rental regions are nearby the beach.</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It reflects the local subscribers, who are the  travelers and visitors, are more frequently using the Divvy’s bike rental.</a:t>
            </a:r>
            <a:endParaRPr sz="28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153102" y="128550"/>
            <a:ext cx="8520600" cy="5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Conclusion </a:t>
            </a:r>
            <a:endParaRPr>
              <a:solidFill>
                <a:srgbClr val="FFFFFF"/>
              </a:solidFill>
              <a:highlight>
                <a:srgbClr val="000000"/>
              </a:highlight>
            </a:endParaRPr>
          </a:p>
        </p:txBody>
      </p:sp>
      <p:sp>
        <p:nvSpPr>
          <p:cNvPr id="215" name="Google Shape;215;p34"/>
          <p:cNvSpPr txBox="1"/>
          <p:nvPr>
            <p:ph idx="1" type="body"/>
          </p:nvPr>
        </p:nvSpPr>
        <p:spPr>
          <a:xfrm>
            <a:off x="311700" y="623450"/>
            <a:ext cx="8719200" cy="38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Arial"/>
                <a:ea typeface="Arial"/>
                <a:cs typeface="Arial"/>
                <a:sym typeface="Arial"/>
              </a:rPr>
              <a:t>According to </a:t>
            </a:r>
            <a:r>
              <a:rPr lang="en" sz="2700">
                <a:latin typeface="Arial"/>
                <a:ea typeface="Arial"/>
                <a:cs typeface="Arial"/>
                <a:sym typeface="Arial"/>
              </a:rPr>
              <a:t>this project, we demonstrate how data analysis in using for business decisions making, such as find out the target clients, the importance of key elements and location for marketing. Also, </a:t>
            </a:r>
            <a:endParaRPr sz="2700">
              <a:latin typeface="Arial"/>
              <a:ea typeface="Arial"/>
              <a:cs typeface="Arial"/>
              <a:sym typeface="Arial"/>
            </a:endParaRPr>
          </a:p>
          <a:p>
            <a:pPr indent="-400050" lvl="0" marL="457200" rtl="0" algn="l">
              <a:spcBef>
                <a:spcPts val="1600"/>
              </a:spcBef>
              <a:spcAft>
                <a:spcPts val="0"/>
              </a:spcAft>
              <a:buSzPts val="2700"/>
              <a:buFont typeface="Arial"/>
              <a:buChar char="●"/>
            </a:pPr>
            <a:r>
              <a:rPr lang="en" sz="2700">
                <a:latin typeface="Arial"/>
                <a:ea typeface="Arial"/>
                <a:cs typeface="Arial"/>
                <a:sym typeface="Arial"/>
              </a:rPr>
              <a:t>download dataset and upload to HDFS in Amazon Cloud. </a:t>
            </a:r>
            <a:endParaRPr sz="2700">
              <a:latin typeface="Arial"/>
              <a:ea typeface="Arial"/>
              <a:cs typeface="Arial"/>
              <a:sym typeface="Arial"/>
            </a:endParaRPr>
          </a:p>
          <a:p>
            <a:pPr indent="-400050" lvl="0" marL="457200" rtl="0" algn="l">
              <a:spcBef>
                <a:spcPts val="0"/>
              </a:spcBef>
              <a:spcAft>
                <a:spcPts val="0"/>
              </a:spcAft>
              <a:buSzPts val="2700"/>
              <a:buFont typeface="Arial"/>
              <a:buChar char="●"/>
            </a:pPr>
            <a:r>
              <a:rPr lang="en" sz="2700">
                <a:latin typeface="Arial"/>
                <a:ea typeface="Arial"/>
                <a:cs typeface="Arial"/>
                <a:sym typeface="Arial"/>
              </a:rPr>
              <a:t>manipulate and analyze the data in HDFS using HiveQL.  </a:t>
            </a:r>
            <a:endParaRPr sz="2700">
              <a:latin typeface="Arial"/>
              <a:ea typeface="Arial"/>
              <a:cs typeface="Arial"/>
              <a:sym typeface="Arial"/>
            </a:endParaRPr>
          </a:p>
          <a:p>
            <a:pPr indent="-400050" lvl="0" marL="457200" rtl="0" algn="l">
              <a:spcBef>
                <a:spcPts val="0"/>
              </a:spcBef>
              <a:spcAft>
                <a:spcPts val="0"/>
              </a:spcAft>
              <a:buSzPts val="2700"/>
              <a:buFont typeface="Arial"/>
              <a:buChar char="●"/>
            </a:pPr>
            <a:r>
              <a:rPr lang="en" sz="2700">
                <a:latin typeface="Arial"/>
                <a:ea typeface="Arial"/>
                <a:cs typeface="Arial"/>
                <a:sym typeface="Arial"/>
              </a:rPr>
              <a:t>visualize the result in Excel and Power BI.</a:t>
            </a:r>
            <a:endParaRPr sz="27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234550" y="230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Subscribe our Youtube Channel</a:t>
            </a:r>
            <a:endParaRPr>
              <a:solidFill>
                <a:srgbClr val="FFFFFF"/>
              </a:solidFill>
              <a:highlight>
                <a:srgbClr val="000000"/>
              </a:highlight>
            </a:endParaRPr>
          </a:p>
        </p:txBody>
      </p:sp>
      <p:pic>
        <p:nvPicPr>
          <p:cNvPr descr="The visualization indicates the regions that covered by Divvy’s bike rental business.&#10;&#10;Github Link: https://github.com/smitshiroya/5200" id="221" name="Google Shape;221;p35" title="Chicago Divvy Bike Sharing 3D  Data Analysis">
            <a:hlinkClick r:id="rId3"/>
          </p:cNvPr>
          <p:cNvPicPr preferRelativeResize="0"/>
          <p:nvPr/>
        </p:nvPicPr>
        <p:blipFill>
          <a:blip r:embed="rId4">
            <a:alphaModFix/>
          </a:blip>
          <a:stretch>
            <a:fillRect/>
          </a:stretch>
        </p:blipFill>
        <p:spPr>
          <a:xfrm>
            <a:off x="294925" y="1106375"/>
            <a:ext cx="7538300" cy="3772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References</a:t>
            </a:r>
            <a:endParaRPr>
              <a:solidFill>
                <a:srgbClr val="FFFFFF"/>
              </a:solidFill>
              <a:highlight>
                <a:srgbClr val="000000"/>
              </a:highlight>
            </a:endParaRPr>
          </a:p>
        </p:txBody>
      </p:sp>
      <p:sp>
        <p:nvSpPr>
          <p:cNvPr id="227" name="Google Shape;227;p36"/>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sz="2800">
                <a:latin typeface="Arial"/>
                <a:ea typeface="Arial"/>
                <a:cs typeface="Arial"/>
                <a:sym typeface="Arial"/>
              </a:rPr>
              <a:t>URL of Data Source, </a:t>
            </a:r>
            <a:r>
              <a:rPr b="1" lang="en" sz="2800">
                <a:highlight>
                  <a:srgbClr val="FFFFFF"/>
                </a:highlight>
                <a:latin typeface="Arial"/>
                <a:ea typeface="Arial"/>
                <a:cs typeface="Arial"/>
                <a:sym typeface="Arial"/>
              </a:rPr>
              <a:t> </a:t>
            </a:r>
            <a:r>
              <a:rPr lang="en" sz="2800">
                <a:solidFill>
                  <a:srgbClr val="000000"/>
                </a:solidFill>
                <a:uFill>
                  <a:noFill/>
                </a:uFill>
                <a:latin typeface="Arial"/>
                <a:ea typeface="Arial"/>
                <a:cs typeface="Arial"/>
                <a:sym typeface="Arial"/>
                <a:hlinkClick r:id="rId3"/>
              </a:rPr>
              <a:t>https://www.kaggle.com/yingwurenjian/chicago-divvy-bicycle-sharing-data#data.csv</a:t>
            </a:r>
            <a:endParaRPr sz="2800">
              <a:solidFill>
                <a:srgbClr val="000000"/>
              </a:solidFill>
              <a:latin typeface="Arial"/>
              <a:ea typeface="Arial"/>
              <a:cs typeface="Arial"/>
              <a:sym typeface="Arial"/>
            </a:endParaRPr>
          </a:p>
          <a:p>
            <a:pPr indent="-406400" lvl="0" marL="457200" rtl="0" algn="l">
              <a:spcBef>
                <a:spcPts val="0"/>
              </a:spcBef>
              <a:spcAft>
                <a:spcPts val="0"/>
              </a:spcAft>
              <a:buSzPts val="2800"/>
              <a:buFont typeface="Arial"/>
              <a:buAutoNum type="arabicPeriod"/>
            </a:pPr>
            <a:r>
              <a:rPr lang="en" sz="2800">
                <a:latin typeface="Arial"/>
                <a:ea typeface="Arial"/>
                <a:cs typeface="Arial"/>
                <a:sym typeface="Arial"/>
              </a:rPr>
              <a:t>Motivate International, Inc. “About Divvy: Company &amp; History.” </a:t>
            </a:r>
            <a:r>
              <a:rPr i="1" lang="en" sz="2800">
                <a:latin typeface="Arial"/>
                <a:ea typeface="Arial"/>
                <a:cs typeface="Arial"/>
                <a:sym typeface="Arial"/>
              </a:rPr>
              <a:t>Divvy Bikes</a:t>
            </a:r>
            <a:r>
              <a:rPr lang="en" sz="2800">
                <a:latin typeface="Arial"/>
                <a:ea typeface="Arial"/>
                <a:cs typeface="Arial"/>
                <a:sym typeface="Arial"/>
              </a:rPr>
              <a:t>, 2019, </a:t>
            </a:r>
            <a:r>
              <a:rPr lang="en" sz="2800">
                <a:solidFill>
                  <a:srgbClr val="000000"/>
                </a:solidFill>
                <a:uFill>
                  <a:noFill/>
                </a:uFill>
                <a:latin typeface="Arial"/>
                <a:ea typeface="Arial"/>
                <a:cs typeface="Arial"/>
                <a:sym typeface="Arial"/>
                <a:hlinkClick r:id="rId4"/>
              </a:rPr>
              <a:t>www.divvybikes.com/about</a:t>
            </a:r>
            <a:r>
              <a:rPr lang="en"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457200" rtl="0" algn="l">
              <a:spcBef>
                <a:spcPts val="1200"/>
              </a:spcBef>
              <a:spcAft>
                <a:spcPts val="0"/>
              </a:spcAft>
              <a:buNone/>
            </a:pPr>
            <a:r>
              <a:t/>
            </a:r>
            <a:endParaRPr sz="2800">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graphicFrame>
        <p:nvGraphicFramePr>
          <p:cNvPr id="76" name="Google Shape;76;p15"/>
          <p:cNvGraphicFramePr/>
          <p:nvPr/>
        </p:nvGraphicFramePr>
        <p:xfrm>
          <a:off x="7065625" y="1134975"/>
          <a:ext cx="3000000" cy="3000000"/>
        </p:xfrm>
        <a:graphic>
          <a:graphicData uri="http://schemas.openxmlformats.org/drawingml/2006/table">
            <a:tbl>
              <a:tblPr>
                <a:noFill/>
                <a:tableStyleId>{4CE3EF94-1046-4A44-B1D2-16B9B2523FD1}</a:tableStyleId>
              </a:tblPr>
              <a:tblGrid>
                <a:gridCol w="1813825"/>
              </a:tblGrid>
              <a:tr h="3870250">
                <a:tc>
                  <a:txBody>
                    <a:bodyPr/>
                    <a:lstStyle/>
                    <a:p>
                      <a:pPr indent="0" lvl="0" marL="0" rtl="0" algn="l">
                        <a:spcBef>
                          <a:spcPts val="0"/>
                        </a:spcBef>
                        <a:spcAft>
                          <a:spcPts val="0"/>
                        </a:spcAft>
                        <a:buNone/>
                      </a:pPr>
                      <a:r>
                        <a:t/>
                      </a:r>
                      <a:endParaRPr/>
                    </a:p>
                  </a:txBody>
                  <a:tcPr marT="91425" marB="91425" marR="91425" marL="91425">
                    <a:solidFill>
                      <a:srgbClr val="000000"/>
                    </a:solidFill>
                  </a:tcPr>
                </a:tc>
              </a:tr>
            </a:tbl>
          </a:graphicData>
        </a:graphic>
      </p:graphicFrame>
      <p:sp>
        <p:nvSpPr>
          <p:cNvPr id="77" name="Google Shape;77;p15"/>
          <p:cNvSpPr txBox="1"/>
          <p:nvPr>
            <p:ph type="title"/>
          </p:nvPr>
        </p:nvSpPr>
        <p:spPr>
          <a:xfrm>
            <a:off x="363975" y="26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HOW IT WORKS: BIKE SHARE</a:t>
            </a:r>
            <a:endParaRPr>
              <a:solidFill>
                <a:srgbClr val="FFFFFF"/>
              </a:solidFill>
              <a:highlight>
                <a:srgbClr val="000000"/>
              </a:highlight>
            </a:endParaRPr>
          </a:p>
        </p:txBody>
      </p:sp>
      <p:pic>
        <p:nvPicPr>
          <p:cNvPr id="78" name="Google Shape;78;p15"/>
          <p:cNvPicPr preferRelativeResize="0"/>
          <p:nvPr/>
        </p:nvPicPr>
        <p:blipFill rotWithShape="1">
          <a:blip r:embed="rId3">
            <a:alphaModFix/>
          </a:blip>
          <a:srcRect b="40500" l="0" r="0" t="0"/>
          <a:stretch/>
        </p:blipFill>
        <p:spPr>
          <a:xfrm>
            <a:off x="7221825" y="1248349"/>
            <a:ext cx="1504425" cy="1197489"/>
          </a:xfrm>
          <a:prstGeom prst="rect">
            <a:avLst/>
          </a:prstGeom>
          <a:noFill/>
          <a:ln>
            <a:noFill/>
          </a:ln>
        </p:spPr>
      </p:pic>
      <p:pic>
        <p:nvPicPr>
          <p:cNvPr id="79" name="Google Shape;79;p15"/>
          <p:cNvPicPr preferRelativeResize="0"/>
          <p:nvPr/>
        </p:nvPicPr>
        <p:blipFill rotWithShape="1">
          <a:blip r:embed="rId4">
            <a:alphaModFix/>
          </a:blip>
          <a:srcRect b="30371" l="0" r="0" t="0"/>
          <a:stretch/>
        </p:blipFill>
        <p:spPr>
          <a:xfrm>
            <a:off x="7266951" y="2607025"/>
            <a:ext cx="1311020" cy="1093200"/>
          </a:xfrm>
          <a:prstGeom prst="rect">
            <a:avLst/>
          </a:prstGeom>
          <a:noFill/>
          <a:ln>
            <a:noFill/>
          </a:ln>
        </p:spPr>
      </p:pic>
      <p:pic>
        <p:nvPicPr>
          <p:cNvPr id="80" name="Google Shape;80;p15"/>
          <p:cNvPicPr preferRelativeResize="0"/>
          <p:nvPr/>
        </p:nvPicPr>
        <p:blipFill rotWithShape="1">
          <a:blip r:embed="rId5">
            <a:alphaModFix/>
          </a:blip>
          <a:srcRect b="30592" l="0" r="0" t="2275"/>
          <a:stretch/>
        </p:blipFill>
        <p:spPr>
          <a:xfrm>
            <a:off x="7221825" y="3839517"/>
            <a:ext cx="1453100" cy="1026233"/>
          </a:xfrm>
          <a:prstGeom prst="rect">
            <a:avLst/>
          </a:prstGeom>
          <a:noFill/>
          <a:ln>
            <a:noFill/>
          </a:ln>
        </p:spPr>
      </p:pic>
      <p:pic>
        <p:nvPicPr>
          <p:cNvPr id="81" name="Google Shape;81;p15"/>
          <p:cNvPicPr preferRelativeResize="0"/>
          <p:nvPr/>
        </p:nvPicPr>
        <p:blipFill rotWithShape="1">
          <a:blip r:embed="rId6">
            <a:alphaModFix/>
          </a:blip>
          <a:srcRect b="4470" l="0" r="24225" t="0"/>
          <a:stretch/>
        </p:blipFill>
        <p:spPr>
          <a:xfrm>
            <a:off x="415975" y="1134975"/>
            <a:ext cx="1813825" cy="1306650"/>
          </a:xfrm>
          <a:prstGeom prst="rect">
            <a:avLst/>
          </a:prstGeom>
          <a:noFill/>
          <a:ln>
            <a:noFill/>
          </a:ln>
        </p:spPr>
      </p:pic>
      <p:pic>
        <p:nvPicPr>
          <p:cNvPr id="82" name="Google Shape;82;p15"/>
          <p:cNvPicPr preferRelativeResize="0"/>
          <p:nvPr/>
        </p:nvPicPr>
        <p:blipFill rotWithShape="1">
          <a:blip r:embed="rId7">
            <a:alphaModFix/>
          </a:blip>
          <a:srcRect b="6032" l="0" r="24225" t="0"/>
          <a:stretch/>
        </p:blipFill>
        <p:spPr>
          <a:xfrm>
            <a:off x="2601575" y="1134975"/>
            <a:ext cx="1813825" cy="1306650"/>
          </a:xfrm>
          <a:prstGeom prst="rect">
            <a:avLst/>
          </a:prstGeom>
          <a:noFill/>
          <a:ln>
            <a:noFill/>
          </a:ln>
        </p:spPr>
      </p:pic>
      <p:pic>
        <p:nvPicPr>
          <p:cNvPr id="83" name="Google Shape;83;p15"/>
          <p:cNvPicPr preferRelativeResize="0"/>
          <p:nvPr/>
        </p:nvPicPr>
        <p:blipFill rotWithShape="1">
          <a:blip r:embed="rId8">
            <a:alphaModFix/>
          </a:blip>
          <a:srcRect b="6463" l="0" r="24225" t="0"/>
          <a:stretch/>
        </p:blipFill>
        <p:spPr>
          <a:xfrm>
            <a:off x="4800600" y="1134975"/>
            <a:ext cx="1813825" cy="1306650"/>
          </a:xfrm>
          <a:prstGeom prst="rect">
            <a:avLst/>
          </a:prstGeom>
          <a:noFill/>
          <a:ln>
            <a:noFill/>
          </a:ln>
        </p:spPr>
      </p:pic>
      <p:sp>
        <p:nvSpPr>
          <p:cNvPr id="84" name="Google Shape;84;p15"/>
          <p:cNvSpPr txBox="1"/>
          <p:nvPr>
            <p:ph idx="1" type="body"/>
          </p:nvPr>
        </p:nvSpPr>
        <p:spPr>
          <a:xfrm>
            <a:off x="159300" y="2796500"/>
            <a:ext cx="6788100" cy="1350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Unlock the bike through Divvy’s app to pick up/drop off from any station in the system to commute to work or school, or explore Chicago and more.   </a:t>
            </a:r>
            <a:endParaRPr sz="28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37433" l="74405" r="0" t="0"/>
          <a:stretch/>
        </p:blipFill>
        <p:spPr>
          <a:xfrm>
            <a:off x="0" y="192000"/>
            <a:ext cx="1923926" cy="1573375"/>
          </a:xfrm>
          <a:prstGeom prst="rect">
            <a:avLst/>
          </a:prstGeom>
          <a:noFill/>
          <a:ln>
            <a:noFill/>
          </a:ln>
        </p:spPr>
      </p:pic>
      <p:sp>
        <p:nvSpPr>
          <p:cNvPr id="90" name="Google Shape;90;p16"/>
          <p:cNvSpPr txBox="1"/>
          <p:nvPr>
            <p:ph idx="1" type="body"/>
          </p:nvPr>
        </p:nvSpPr>
        <p:spPr>
          <a:xfrm>
            <a:off x="83100" y="1843675"/>
            <a:ext cx="90435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In this lab, you will analyze and visualize Chicago Divvy Bike </a:t>
            </a:r>
            <a:r>
              <a:rPr lang="en" sz="2800">
                <a:latin typeface="Arial"/>
                <a:ea typeface="Arial"/>
                <a:cs typeface="Arial"/>
                <a:sym typeface="Arial"/>
              </a:rPr>
              <a:t>Sharing</a:t>
            </a:r>
            <a:r>
              <a:rPr lang="en" sz="2800">
                <a:latin typeface="Arial"/>
                <a:ea typeface="Arial"/>
                <a:cs typeface="Arial"/>
                <a:sym typeface="Arial"/>
              </a:rPr>
              <a:t> Data. Thus, you will...</a:t>
            </a:r>
            <a:endParaRPr sz="2800">
              <a:latin typeface="Arial"/>
              <a:ea typeface="Arial"/>
              <a:cs typeface="Arial"/>
              <a:sym typeface="Arial"/>
            </a:endParaRPr>
          </a:p>
          <a:p>
            <a:pPr indent="-406400" lvl="0" marL="457200" rtl="0" algn="l">
              <a:spcBef>
                <a:spcPts val="1600"/>
              </a:spcBef>
              <a:spcAft>
                <a:spcPts val="0"/>
              </a:spcAft>
              <a:buSzPts val="2800"/>
              <a:buFont typeface="Arial"/>
              <a:buChar char="●"/>
            </a:pPr>
            <a:r>
              <a:rPr lang="en" sz="2800">
                <a:latin typeface="Arial"/>
                <a:ea typeface="Arial"/>
                <a:cs typeface="Arial"/>
                <a:sym typeface="Arial"/>
              </a:rPr>
              <a:t>Learn </a:t>
            </a:r>
            <a:r>
              <a:rPr lang="en" sz="2800">
                <a:latin typeface="Arial"/>
                <a:ea typeface="Arial"/>
                <a:cs typeface="Arial"/>
                <a:sym typeface="Arial"/>
              </a:rPr>
              <a:t>how to download data to the local systems in AWS.</a:t>
            </a:r>
            <a:br>
              <a:rPr lang="en" sz="2800">
                <a:latin typeface="Arial"/>
                <a:ea typeface="Arial"/>
                <a:cs typeface="Arial"/>
                <a:sym typeface="Arial"/>
              </a:rPr>
            </a:br>
            <a:endParaRPr sz="12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Learn how to upload it to HDFS.  </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91" name="Google Shape;91;p16"/>
          <p:cNvPicPr preferRelativeResize="0"/>
          <p:nvPr/>
        </p:nvPicPr>
        <p:blipFill rotWithShape="1">
          <a:blip r:embed="rId3">
            <a:alphaModFix/>
          </a:blip>
          <a:srcRect b="37433" l="0" r="0" t="0"/>
          <a:stretch/>
        </p:blipFill>
        <p:spPr>
          <a:xfrm>
            <a:off x="3821850" y="192000"/>
            <a:ext cx="5322150" cy="1573375"/>
          </a:xfrm>
          <a:prstGeom prst="rect">
            <a:avLst/>
          </a:prstGeom>
          <a:noFill/>
          <a:ln>
            <a:noFill/>
          </a:ln>
        </p:spPr>
      </p:pic>
      <p:pic>
        <p:nvPicPr>
          <p:cNvPr id="92" name="Google Shape;92;p16"/>
          <p:cNvPicPr preferRelativeResize="0"/>
          <p:nvPr/>
        </p:nvPicPr>
        <p:blipFill rotWithShape="1">
          <a:blip r:embed="rId3">
            <a:alphaModFix/>
          </a:blip>
          <a:srcRect b="0" l="86439" r="0" t="0"/>
          <a:stretch/>
        </p:blipFill>
        <p:spPr>
          <a:xfrm>
            <a:off x="3236375" y="192000"/>
            <a:ext cx="721724" cy="1573375"/>
          </a:xfrm>
          <a:prstGeom prst="rect">
            <a:avLst/>
          </a:prstGeom>
          <a:noFill/>
          <a:ln>
            <a:noFill/>
          </a:ln>
        </p:spPr>
      </p:pic>
      <p:pic>
        <p:nvPicPr>
          <p:cNvPr id="93" name="Google Shape;93;p16"/>
          <p:cNvPicPr preferRelativeResize="0"/>
          <p:nvPr/>
        </p:nvPicPr>
        <p:blipFill rotWithShape="1">
          <a:blip r:embed="rId3">
            <a:alphaModFix/>
          </a:blip>
          <a:srcRect b="0" l="86439" r="0" t="0"/>
          <a:stretch/>
        </p:blipFill>
        <p:spPr>
          <a:xfrm>
            <a:off x="2588225" y="192000"/>
            <a:ext cx="721724" cy="1573375"/>
          </a:xfrm>
          <a:prstGeom prst="rect">
            <a:avLst/>
          </a:prstGeom>
          <a:noFill/>
          <a:ln>
            <a:noFill/>
          </a:ln>
        </p:spPr>
      </p:pic>
      <p:pic>
        <p:nvPicPr>
          <p:cNvPr id="94" name="Google Shape;94;p16"/>
          <p:cNvPicPr preferRelativeResize="0"/>
          <p:nvPr/>
        </p:nvPicPr>
        <p:blipFill rotWithShape="1">
          <a:blip r:embed="rId3">
            <a:alphaModFix/>
          </a:blip>
          <a:srcRect b="0" l="86439" r="0" t="0"/>
          <a:stretch/>
        </p:blipFill>
        <p:spPr>
          <a:xfrm>
            <a:off x="1740025" y="192000"/>
            <a:ext cx="960326" cy="1573375"/>
          </a:xfrm>
          <a:prstGeom prst="rect">
            <a:avLst/>
          </a:prstGeom>
          <a:noFill/>
          <a:ln>
            <a:noFill/>
          </a:ln>
        </p:spPr>
      </p:pic>
      <p:sp>
        <p:nvSpPr>
          <p:cNvPr id="95" name="Google Shape;95;p16"/>
          <p:cNvSpPr txBox="1"/>
          <p:nvPr>
            <p:ph type="title"/>
          </p:nvPr>
        </p:nvSpPr>
        <p:spPr>
          <a:xfrm>
            <a:off x="235500" y="292625"/>
            <a:ext cx="247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FF00"/>
                </a:highlight>
              </a:rPr>
              <a:t>   OBJECTIVES  </a:t>
            </a:r>
            <a:r>
              <a:rPr lang="en">
                <a:solidFill>
                  <a:srgbClr val="FFFF00"/>
                </a:solidFill>
                <a:highlight>
                  <a:srgbClr val="FFFF00"/>
                </a:highlight>
              </a:rPr>
              <a:t>.</a:t>
            </a:r>
            <a:r>
              <a:rPr lang="en">
                <a:solidFill>
                  <a:srgbClr val="000000"/>
                </a:solidFill>
                <a:highlight>
                  <a:srgbClr val="FFFF00"/>
                </a:highlight>
              </a:rPr>
              <a:t> </a:t>
            </a:r>
            <a:endParaRPr>
              <a:solidFill>
                <a:srgbClr val="000000"/>
              </a:solidFill>
              <a:highlight>
                <a:srgbClr val="FF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59200" l="0" r="66509" t="0"/>
          <a:stretch/>
        </p:blipFill>
        <p:spPr>
          <a:xfrm>
            <a:off x="0" y="216425"/>
            <a:ext cx="9144000" cy="2430325"/>
          </a:xfrm>
          <a:prstGeom prst="rect">
            <a:avLst/>
          </a:prstGeom>
          <a:noFill/>
          <a:ln>
            <a:noFill/>
          </a:ln>
        </p:spPr>
      </p:pic>
      <p:pic>
        <p:nvPicPr>
          <p:cNvPr id="101" name="Google Shape;101;p17"/>
          <p:cNvPicPr preferRelativeResize="0"/>
          <p:nvPr/>
        </p:nvPicPr>
        <p:blipFill>
          <a:blip r:embed="rId3">
            <a:alphaModFix/>
          </a:blip>
          <a:stretch>
            <a:fillRect/>
          </a:stretch>
        </p:blipFill>
        <p:spPr>
          <a:xfrm>
            <a:off x="1865650" y="216425"/>
            <a:ext cx="7278350" cy="2115000"/>
          </a:xfrm>
          <a:prstGeom prst="rect">
            <a:avLst/>
          </a:prstGeom>
          <a:noFill/>
          <a:ln>
            <a:noFill/>
          </a:ln>
        </p:spPr>
      </p:pic>
      <p:sp>
        <p:nvSpPr>
          <p:cNvPr id="102" name="Google Shape;102;p17"/>
          <p:cNvSpPr txBox="1"/>
          <p:nvPr>
            <p:ph idx="1" type="body"/>
          </p:nvPr>
        </p:nvSpPr>
        <p:spPr>
          <a:xfrm>
            <a:off x="232525" y="2799900"/>
            <a:ext cx="8755800" cy="21150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You will figure out how to manipulate and analyze the data in HDFS using HiveQL.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You will also practice how to visualize the result in Excel and Power BI.</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103" name="Google Shape;103;p17"/>
          <p:cNvPicPr preferRelativeResize="0"/>
          <p:nvPr/>
        </p:nvPicPr>
        <p:blipFill rotWithShape="1">
          <a:blip r:embed="rId3">
            <a:alphaModFix/>
          </a:blip>
          <a:srcRect b="59200" l="0" r="66509" t="0"/>
          <a:stretch/>
        </p:blipFill>
        <p:spPr>
          <a:xfrm>
            <a:off x="38425" y="1017725"/>
            <a:ext cx="4241975" cy="1122475"/>
          </a:xfrm>
          <a:prstGeom prst="rect">
            <a:avLst/>
          </a:prstGeom>
          <a:noFill/>
          <a:ln>
            <a:noFill/>
          </a:ln>
        </p:spPr>
      </p:pic>
      <p:sp>
        <p:nvSpPr>
          <p:cNvPr id="104" name="Google Shape;104;p17"/>
          <p:cNvSpPr txBox="1"/>
          <p:nvPr/>
        </p:nvSpPr>
        <p:spPr>
          <a:xfrm>
            <a:off x="159300" y="1828075"/>
            <a:ext cx="443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hlinkClick r:id="rId4"/>
              </a:rPr>
              <a:t>https://github.com/smitshiroya/5200</a:t>
            </a:r>
            <a:endParaRPr sz="2000"/>
          </a:p>
        </p:txBody>
      </p:sp>
      <p:sp>
        <p:nvSpPr>
          <p:cNvPr id="105" name="Google Shape;105;p17"/>
          <p:cNvSpPr txBox="1"/>
          <p:nvPr>
            <p:ph type="title"/>
          </p:nvPr>
        </p:nvSpPr>
        <p:spPr>
          <a:xfrm>
            <a:off x="235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OBJECTIVES</a:t>
            </a:r>
            <a:endParaRPr>
              <a:solidFill>
                <a:srgbClr val="FFFFFF"/>
              </a:solidFill>
              <a:highlight>
                <a:srgbClr val="0000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152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ABOUT THE DATASET</a:t>
            </a:r>
            <a:endParaRPr>
              <a:solidFill>
                <a:srgbClr val="FFFFFF"/>
              </a:solidFill>
              <a:highlight>
                <a:srgbClr val="000000"/>
              </a:highlight>
            </a:endParaRPr>
          </a:p>
        </p:txBody>
      </p:sp>
      <p:graphicFrame>
        <p:nvGraphicFramePr>
          <p:cNvPr id="111" name="Google Shape;111;p18"/>
          <p:cNvGraphicFramePr/>
          <p:nvPr/>
        </p:nvGraphicFramePr>
        <p:xfrm>
          <a:off x="203375" y="851675"/>
          <a:ext cx="3000000" cy="3000000"/>
        </p:xfrm>
        <a:graphic>
          <a:graphicData uri="http://schemas.openxmlformats.org/drawingml/2006/table">
            <a:tbl>
              <a:tblPr>
                <a:noFill/>
                <a:tableStyleId>{4CE3EF94-1046-4A44-B1D2-16B9B2523FD1}</a:tableStyleId>
              </a:tblPr>
              <a:tblGrid>
                <a:gridCol w="3062350"/>
                <a:gridCol w="5581700"/>
              </a:tblGrid>
              <a:tr h="381000">
                <a:tc>
                  <a:txBody>
                    <a:bodyPr/>
                    <a:lstStyle/>
                    <a:p>
                      <a:pPr indent="0" lvl="0" marL="0" rtl="0" algn="l">
                        <a:spcBef>
                          <a:spcPts val="0"/>
                        </a:spcBef>
                        <a:spcAft>
                          <a:spcPts val="0"/>
                        </a:spcAft>
                        <a:buNone/>
                      </a:pPr>
                      <a:r>
                        <a:rPr lang="en" sz="2800">
                          <a:solidFill>
                            <a:srgbClr val="FFFFFF"/>
                          </a:solidFill>
                        </a:rPr>
                        <a:t>Dataset</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http://bit.ly/ChicagoDivvy</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Data Reviewed:</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2013 to 2017</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File Size:</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5.00 GB</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Number of Files:</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1</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File Format:</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CSV (Comma Separated Values)</a:t>
                      </a:r>
                      <a:endParaRPr sz="2800">
                        <a:solidFill>
                          <a:srgbClr val="FFFFFF"/>
                        </a:solidFill>
                      </a:endParaRPr>
                    </a:p>
                  </a:txBody>
                  <a:tcPr marT="91425" marB="91425" marR="91425" marL="91425">
                    <a:solidFill>
                      <a:srgbClr val="000000"/>
                    </a:solidFill>
                  </a:tcPr>
                </a:tc>
              </a:tr>
              <a:tr h="381000">
                <a:tc>
                  <a:txBody>
                    <a:bodyPr/>
                    <a:lstStyle/>
                    <a:p>
                      <a:pPr indent="0" lvl="0" marL="0" rtl="0" algn="l">
                        <a:spcBef>
                          <a:spcPts val="0"/>
                        </a:spcBef>
                        <a:spcAft>
                          <a:spcPts val="0"/>
                        </a:spcAft>
                        <a:buNone/>
                      </a:pPr>
                      <a:r>
                        <a:rPr lang="en" sz="2800">
                          <a:solidFill>
                            <a:srgbClr val="FFFFFF"/>
                          </a:solidFill>
                        </a:rPr>
                        <a:t>Total no. of entries:</a:t>
                      </a:r>
                      <a:endParaRPr sz="2800">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sz="2800">
                          <a:solidFill>
                            <a:srgbClr val="FFFFFF"/>
                          </a:solidFill>
                        </a:rPr>
                        <a:t>9.57 million</a:t>
                      </a:r>
                      <a:endParaRPr sz="2800">
                        <a:solidFill>
                          <a:srgbClr val="FFFFFF"/>
                        </a:solidFill>
                      </a:endParaRPr>
                    </a:p>
                  </a:txBody>
                  <a:tcPr marT="91425" marB="91425" marR="91425" marL="91425">
                    <a:solidFill>
                      <a:srgbClr val="00000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267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PLATFORM SPECIFICATION</a:t>
            </a:r>
            <a:endParaRPr>
              <a:solidFill>
                <a:srgbClr val="FFFFFF"/>
              </a:solidFill>
              <a:highlight>
                <a:srgbClr val="000000"/>
              </a:highlight>
            </a:endParaRPr>
          </a:p>
        </p:txBody>
      </p:sp>
      <p:sp>
        <p:nvSpPr>
          <p:cNvPr id="117" name="Google Shape;117;p19"/>
          <p:cNvSpPr txBox="1"/>
          <p:nvPr>
            <p:ph idx="1" type="body"/>
          </p:nvPr>
        </p:nvSpPr>
        <p:spPr>
          <a:xfrm>
            <a:off x="311700" y="1013150"/>
            <a:ext cx="7669500" cy="4082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 sz="2800">
                <a:latin typeface="Arial"/>
                <a:ea typeface="Arial"/>
                <a:cs typeface="Arial"/>
                <a:sym typeface="Arial"/>
              </a:rPr>
              <a:t>Cluster Version – Amazon Web Service</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Number of Nodes – 3</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Memory size – 150 GB</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CPU – 20 vCPU</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CPU speed – 2.5 GHz</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HDFS capacity – 147 GB</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 sz="2800">
                <a:latin typeface="Arial"/>
                <a:ea typeface="Arial"/>
                <a:cs typeface="Arial"/>
                <a:sym typeface="Arial"/>
              </a:rPr>
              <a:t>Storage – 678 GB</a:t>
            </a:r>
            <a:endParaRPr sz="2800">
              <a:latin typeface="Arial"/>
              <a:ea typeface="Arial"/>
              <a:cs typeface="Arial"/>
              <a:sym typeface="Arial"/>
            </a:endParaRPr>
          </a:p>
          <a:p>
            <a:pPr indent="0" lvl="0" marL="0" rtl="0" algn="l">
              <a:spcBef>
                <a:spcPts val="0"/>
              </a:spcBef>
              <a:spcAft>
                <a:spcPts val="1600"/>
              </a:spcAft>
              <a:buNone/>
            </a:pPr>
            <a:r>
              <a:t/>
            </a:r>
            <a:endParaRPr sz="2800">
              <a:latin typeface="Arial"/>
              <a:ea typeface="Arial"/>
              <a:cs typeface="Arial"/>
              <a:sym typeface="Arial"/>
            </a:endParaRPr>
          </a:p>
        </p:txBody>
      </p:sp>
      <p:pic>
        <p:nvPicPr>
          <p:cNvPr id="118" name="Google Shape;118;p19"/>
          <p:cNvPicPr preferRelativeResize="0"/>
          <p:nvPr/>
        </p:nvPicPr>
        <p:blipFill>
          <a:blip r:embed="rId3">
            <a:alphaModFix/>
          </a:blip>
          <a:stretch>
            <a:fillRect/>
          </a:stretch>
        </p:blipFill>
        <p:spPr>
          <a:xfrm>
            <a:off x="5771725" y="1783375"/>
            <a:ext cx="2733675" cy="272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FLOWCHART</a:t>
            </a:r>
            <a:endParaRPr>
              <a:solidFill>
                <a:srgbClr val="FFFFFF"/>
              </a:solidFill>
              <a:highlight>
                <a:srgbClr val="000000"/>
              </a:highlight>
            </a:endParaRPr>
          </a:p>
        </p:txBody>
      </p:sp>
      <p:pic>
        <p:nvPicPr>
          <p:cNvPr id="124" name="Google Shape;124;p20"/>
          <p:cNvPicPr preferRelativeResize="0"/>
          <p:nvPr/>
        </p:nvPicPr>
        <p:blipFill>
          <a:blip r:embed="rId3">
            <a:alphaModFix/>
          </a:blip>
          <a:stretch>
            <a:fillRect/>
          </a:stretch>
        </p:blipFill>
        <p:spPr>
          <a:xfrm>
            <a:off x="152400" y="1170125"/>
            <a:ext cx="8686800" cy="3581400"/>
          </a:xfrm>
          <a:prstGeom prst="rect">
            <a:avLst/>
          </a:prstGeom>
          <a:noFill/>
          <a:ln cap="flat" cmpd="dbl"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152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FFFFFF"/>
                </a:solidFill>
                <a:highlight>
                  <a:srgbClr val="000000"/>
                </a:highlight>
              </a:rPr>
              <a:t>Step: Get data manually by using Hadoop-Hives</a:t>
            </a:r>
            <a:endParaRPr>
              <a:solidFill>
                <a:srgbClr val="FFFFFF"/>
              </a:solidFill>
              <a:highlight>
                <a:srgbClr val="000000"/>
              </a:highlight>
            </a:endParaRPr>
          </a:p>
        </p:txBody>
      </p:sp>
      <p:sp>
        <p:nvSpPr>
          <p:cNvPr id="130" name="Google Shape;130;p21"/>
          <p:cNvSpPr txBox="1"/>
          <p:nvPr>
            <p:ph idx="1" type="body"/>
          </p:nvPr>
        </p:nvSpPr>
        <p:spPr>
          <a:xfrm>
            <a:off x="382175" y="2696400"/>
            <a:ext cx="7779600" cy="2330700"/>
          </a:xfrm>
          <a:prstGeom prst="rect">
            <a:avLst/>
          </a:prstGeom>
          <a:ln cap="flat" cmpd="dbl"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rial"/>
                <a:ea typeface="Arial"/>
                <a:cs typeface="Arial"/>
                <a:sym typeface="Arial"/>
              </a:rPr>
              <a:t>SQL Query :</a:t>
            </a:r>
            <a:endParaRPr sz="2800">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lang="en" sz="2800">
                <a:latin typeface="Arial"/>
                <a:ea typeface="Arial"/>
                <a:cs typeface="Arial"/>
                <a:sym typeface="Arial"/>
              </a:rPr>
              <a:t>SELECT usertype, COUNT(usertype) FROM b_data GROUP BY usertype HAVING COUNT(usertype) &gt; 1;</a:t>
            </a:r>
            <a:endParaRPr sz="28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1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131" name="Google Shape;131;p21"/>
          <p:cNvPicPr preferRelativeResize="0"/>
          <p:nvPr/>
        </p:nvPicPr>
        <p:blipFill>
          <a:blip r:embed="rId3">
            <a:alphaModFix/>
          </a:blip>
          <a:stretch>
            <a:fillRect/>
          </a:stretch>
        </p:blipFill>
        <p:spPr>
          <a:xfrm>
            <a:off x="382175" y="948700"/>
            <a:ext cx="4667250" cy="1524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